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6A189-C9E6-4B30-96F5-B32B1B4DC1F7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8DA7F9-C4B5-45EA-BF8E-32A685868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033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c6f8954bc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c6f8954bc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C19D7-8508-B3A5-7DA2-644565345D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D9DFE6-126D-DAFC-C09D-FE215A8749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56E5EB-8E8C-B786-8B4C-8628D7D29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E9C8A-2DBD-4C90-9E44-592ED9F53AE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A2200-7B2C-4560-C826-E99FE623B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59AC0-4BF1-975F-CF78-8B3D89287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B0AC-64EC-4D65-AA61-35215EBC2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661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3E417-E853-D554-E2C1-03D0C2F3A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E627F3-3CD8-3E50-4971-82D450D66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E1F9F3-1D5F-7467-38BD-A6DC73F2B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E9C8A-2DBD-4C90-9E44-592ED9F53AE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97B24E-430D-95B0-E596-FC6CB8BA5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724CB-4B0D-BBB8-2F00-324A1A7E7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B0AC-64EC-4D65-AA61-35215EBC2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234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939EC4-7FCC-BD3D-5FB4-D1EC667BC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A5D047-25E3-3E96-E472-F12C2D4CF7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5BD45-634E-2A71-6BBE-E522EB610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E9C8A-2DBD-4C90-9E44-592ED9F53AE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003157-8E9B-4715-4695-C667BE8F3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30A143-2AC2-10FA-9F4D-5D7A37AA2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B0AC-64EC-4D65-AA61-35215EBC2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843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2BE3E-371A-B9AA-4546-29B39FF2F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A3B1-D13E-1022-C4D6-8CBC0729D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CFBF4-211B-2BEC-CCCF-909C1DE04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E9C8A-2DBD-4C90-9E44-592ED9F53AE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C38C1-0638-3553-8AC7-1C0B800B4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10B50-8707-D608-DBFA-09C649A0F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B0AC-64EC-4D65-AA61-35215EBC2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272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6C3F6-7428-63F4-06BE-6ED84F9E8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F21CE7-2904-6413-F324-715AF3958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25814-E13C-834E-8A45-D304C507C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E9C8A-2DBD-4C90-9E44-592ED9F53AE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ADFA6-4643-5491-F5DC-E2605C41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7E80A1-C72D-0F3C-7D1C-C1942F42D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B0AC-64EC-4D65-AA61-35215EBC2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437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CB6F9-DF07-FD51-BA83-577E1FEF3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4A87E-2C9A-19A2-75FF-47F705FCA9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1FF077-80A9-A53F-9E9E-CC157B3403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62B812-1159-25B9-ED90-855BF8917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E9C8A-2DBD-4C90-9E44-592ED9F53AE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EFEADE-ED95-160D-CA16-C809BA74C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A3C803-25A1-391D-78EB-13F10282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B0AC-64EC-4D65-AA61-35215EBC2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998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51ABF-344F-69BB-FC46-CDAB21C3C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66F67-6F7E-6504-F23D-BDB196368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90B41C-EA53-DDDC-ED21-F54B6D8D89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2CDD99-88BE-6C69-D83D-8B21B4C2FF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33D514-639B-74B8-D244-A4A6066C6F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70F6B2-20E1-3CEB-32C8-775E81CA3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E9C8A-2DBD-4C90-9E44-592ED9F53AE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A3CAD3-A9E0-4CC1-F6AF-3150C0E85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640892-777E-6522-A606-859694DA1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B0AC-64EC-4D65-AA61-35215EBC2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586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5C7FC-ED91-9F15-616D-F2B729C5E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6A6504-0E0B-66B1-019A-8257FF03F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E9C8A-2DBD-4C90-9E44-592ED9F53AE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DF7671-CA55-FB12-8D1C-F95B6417B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9BD482-8584-2FFE-CC02-90C352450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B0AC-64EC-4D65-AA61-35215EBC2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91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32B5EF-7EB9-9143-FC5B-3094E82B2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E9C8A-2DBD-4C90-9E44-592ED9F53AE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E08592-3F05-8A1B-177E-D8C1A88B7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077686-E34C-674C-5254-5CEA97230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B0AC-64EC-4D65-AA61-35215EBC2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246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0644-8BF8-DD35-825A-B0EDFC692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FEDCF-6F4F-BF4C-CD0C-FE7A468F3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80A44F-C604-A10A-0804-F3F309EE5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BA53CD-C57C-5FFE-EC66-7E490893A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E9C8A-2DBD-4C90-9E44-592ED9F53AE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CEFF3A-28F6-F616-88BD-F5320F8AF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10FE7E-1BA1-07AE-A387-8EE0FBF89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B0AC-64EC-4D65-AA61-35215EBC2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012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E2324-45B9-4DA4-3AFD-01716C9E0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F0EC0A-42AB-EC36-6DCE-526F929A79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221897-E399-D22C-5E5B-530CDAAF89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C8CE29-57CB-2070-5E2D-72B784ED5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E9C8A-2DBD-4C90-9E44-592ED9F53AE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C67235-F782-89FF-FEDB-ED5B610DD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8E9EA2-452E-6EB5-2B5F-796606A41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B0AC-64EC-4D65-AA61-35215EBC2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577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4E26D9-CD4A-0F76-934F-134BA62F1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1EC57E-5137-E5F1-3419-331C84C77B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06E0C-5679-253F-5A5E-087BE2A364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6E9C8A-2DBD-4C90-9E44-592ED9F53AE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CDFE3-A80B-6A96-695E-90804B77F1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EA9132-448C-2A0D-1928-86C647F844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E0B0AC-64EC-4D65-AA61-35215EBC2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717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1697467" y="-1065"/>
            <a:ext cx="8619200" cy="805721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3200" b="1" dirty="0">
                <a:latin typeface="Gloria Hallelujah"/>
                <a:ea typeface="Gloria Hallelujah"/>
                <a:cs typeface="Gloria Hallelujah"/>
                <a:sym typeface="Gloria Hallelujah"/>
              </a:rPr>
              <a:t>WEEK OF: December 1, 2025 ( B Week)</a:t>
            </a:r>
            <a:endParaRPr sz="3200" b="1" dirty="0">
              <a:latin typeface="Gloria Hallelujah"/>
              <a:ea typeface="Gloria Hallelujah"/>
              <a:cs typeface="Gloria Hallelujah"/>
              <a:sym typeface="Gloria Hallelujah"/>
            </a:endParaRPr>
          </a:p>
        </p:txBody>
      </p:sp>
      <p:grpSp>
        <p:nvGrpSpPr>
          <p:cNvPr id="63" name="Google Shape;63;p13"/>
          <p:cNvGrpSpPr/>
          <p:nvPr/>
        </p:nvGrpSpPr>
        <p:grpSpPr>
          <a:xfrm>
            <a:off x="261214" y="707175"/>
            <a:ext cx="3731343" cy="2827005"/>
            <a:chOff x="437825" y="1568589"/>
            <a:chExt cx="2685450" cy="3086700"/>
          </a:xfrm>
        </p:grpSpPr>
        <p:sp>
          <p:nvSpPr>
            <p:cNvPr id="64" name="Google Shape;64;p13"/>
            <p:cNvSpPr/>
            <p:nvPr/>
          </p:nvSpPr>
          <p:spPr>
            <a:xfrm>
              <a:off x="440075" y="1568589"/>
              <a:ext cx="2683200" cy="3086700"/>
            </a:xfrm>
            <a:prstGeom prst="rect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9">
                <a:solidFill>
                  <a:schemeClr val="dk1"/>
                </a:solidFill>
              </a:endParaRPr>
            </a:p>
          </p:txBody>
        </p:sp>
        <p:sp>
          <p:nvSpPr>
            <p:cNvPr id="65" name="Google Shape;65;p13"/>
            <p:cNvSpPr txBox="1"/>
            <p:nvPr/>
          </p:nvSpPr>
          <p:spPr>
            <a:xfrm>
              <a:off x="437825" y="1568589"/>
              <a:ext cx="2683200" cy="411900"/>
            </a:xfrm>
            <a:prstGeom prst="rect">
              <a:avLst/>
            </a:prstGeom>
            <a:solidFill>
              <a:srgbClr val="FFFF00"/>
            </a:solidFill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9">
                <a:solidFill>
                  <a:schemeClr val="dk1"/>
                </a:solidFill>
              </a:endParaRPr>
            </a:p>
          </p:txBody>
        </p:sp>
      </p:grpSp>
      <p:sp>
        <p:nvSpPr>
          <p:cNvPr id="66" name="Google Shape;66;p13"/>
          <p:cNvSpPr txBox="1">
            <a:spLocks noGrp="1"/>
          </p:cNvSpPr>
          <p:nvPr>
            <p:ph type="body" idx="4294967295"/>
          </p:nvPr>
        </p:nvSpPr>
        <p:spPr>
          <a:xfrm>
            <a:off x="420747" y="608367"/>
            <a:ext cx="3451600" cy="377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redoka One"/>
                <a:ea typeface="Fredoka One"/>
                <a:cs typeface="Fredoka One"/>
                <a:sym typeface="Fredoka One"/>
              </a:rPr>
              <a:t>ELA</a:t>
            </a:r>
            <a:endParaRPr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67" name="Google Shape;67;p13"/>
          <p:cNvSpPr txBox="1">
            <a:spLocks noGrp="1"/>
          </p:cNvSpPr>
          <p:nvPr>
            <p:ph type="body" idx="4294967295"/>
          </p:nvPr>
        </p:nvSpPr>
        <p:spPr>
          <a:xfrm>
            <a:off x="257617" y="1070945"/>
            <a:ext cx="3739169" cy="2348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r>
              <a:rPr lang="en" sz="1400" b="1" dirty="0"/>
              <a:t>The Lemonade War Novel Study! </a:t>
            </a:r>
          </a:p>
          <a:p>
            <a:pPr marL="0" indent="0">
              <a:buNone/>
            </a:pPr>
            <a:r>
              <a:rPr lang="en" sz="1400" b="1" dirty="0">
                <a:ea typeface="Comfortaa"/>
              </a:rPr>
              <a:t>Chapters 5-7</a:t>
            </a:r>
            <a:endParaRPr lang="en" sz="1400" b="1" dirty="0">
              <a:ea typeface="Comfortaa"/>
              <a:sym typeface="Comfortaa"/>
            </a:endParaRPr>
          </a:p>
          <a:p>
            <a:pPr marL="0" indent="0">
              <a:buNone/>
            </a:pPr>
            <a:r>
              <a:rPr lang="en" sz="1400" b="1" dirty="0">
                <a:ea typeface="Comfortaa"/>
              </a:rPr>
              <a:t>Focus Standard: </a:t>
            </a:r>
            <a:r>
              <a:rPr lang="en" sz="1400" dirty="0">
                <a:ea typeface="Comfortaa"/>
              </a:rPr>
              <a:t>RL.3.3 (Cause &amp; Effect) &amp; Point of View </a:t>
            </a:r>
          </a:p>
          <a:p>
            <a:pPr marL="0" indent="0">
              <a:spcBef>
                <a:spcPts val="1067"/>
              </a:spcBef>
              <a:buNone/>
            </a:pPr>
            <a:r>
              <a:rPr lang="en" sz="1600" b="1" dirty="0">
                <a:latin typeface="Calibri"/>
                <a:ea typeface="Comfortaa"/>
                <a:cs typeface="Comfortaa"/>
                <a:sym typeface="Comfortaa"/>
              </a:rPr>
              <a:t>Phonics: </a:t>
            </a:r>
            <a:r>
              <a:rPr lang="en" sz="1600" dirty="0">
                <a:latin typeface="Calibri"/>
                <a:ea typeface="Comfortaa"/>
                <a:cs typeface="Comfortaa"/>
                <a:sym typeface="Comfortaa"/>
              </a:rPr>
              <a:t>silent letters (</a:t>
            </a:r>
            <a:r>
              <a:rPr lang="en" sz="1600" dirty="0" err="1">
                <a:latin typeface="Calibri"/>
                <a:ea typeface="Comfortaa"/>
                <a:cs typeface="Comfortaa"/>
                <a:sym typeface="Comfortaa"/>
              </a:rPr>
              <a:t>gu</a:t>
            </a:r>
            <a:r>
              <a:rPr lang="en" sz="1600" dirty="0">
                <a:latin typeface="Calibri"/>
                <a:ea typeface="Comfortaa"/>
                <a:cs typeface="Comfortaa"/>
                <a:sym typeface="Comfortaa"/>
              </a:rPr>
              <a:t>, </a:t>
            </a:r>
            <a:r>
              <a:rPr lang="en" sz="1600" dirty="0" err="1">
                <a:latin typeface="Calibri"/>
                <a:ea typeface="Comfortaa"/>
                <a:cs typeface="Comfortaa"/>
                <a:sym typeface="Comfortaa"/>
              </a:rPr>
              <a:t>wr</a:t>
            </a:r>
            <a:r>
              <a:rPr lang="en" sz="1600" dirty="0">
                <a:latin typeface="Calibri"/>
                <a:ea typeface="Comfortaa"/>
                <a:cs typeface="Comfortaa"/>
                <a:sym typeface="Comfortaa"/>
              </a:rPr>
              <a:t>)</a:t>
            </a:r>
            <a:endParaRPr lang="en" sz="1600" dirty="0">
              <a:latin typeface="Calibri"/>
              <a:ea typeface="Comfortaa"/>
            </a:endParaRPr>
          </a:p>
          <a:p>
            <a:pPr marL="0" indent="0">
              <a:spcBef>
                <a:spcPts val="1067"/>
              </a:spcBef>
              <a:buNone/>
            </a:pPr>
            <a:r>
              <a:rPr lang="en" sz="1200" b="1" dirty="0">
                <a:latin typeface="Calibri"/>
                <a:ea typeface="Comfortaa"/>
                <a:cs typeface="Comfortaa"/>
                <a:sym typeface="Comfortaa"/>
              </a:rPr>
              <a:t> </a:t>
            </a:r>
            <a:r>
              <a:rPr lang="en" sz="1600" b="1" dirty="0">
                <a:latin typeface="Calibri"/>
                <a:ea typeface="Comfortaa"/>
                <a:cs typeface="Comfortaa"/>
                <a:sym typeface="Comfortaa"/>
              </a:rPr>
              <a:t>Grammar- </a:t>
            </a:r>
            <a:r>
              <a:rPr lang="en" sz="1600" dirty="0">
                <a:latin typeface="Calibri"/>
                <a:ea typeface="Comfortaa"/>
                <a:cs typeface="Comfortaa"/>
                <a:sym typeface="Comfortaa"/>
              </a:rPr>
              <a:t>Quotation Marks/Dialogue</a:t>
            </a:r>
            <a:r>
              <a:rPr lang="en" sz="1600" b="1" dirty="0">
                <a:latin typeface="Calibri"/>
                <a:ea typeface="Comfortaa"/>
                <a:cs typeface="Comfortaa"/>
                <a:sym typeface="Comfortaa"/>
              </a:rPr>
              <a:t> </a:t>
            </a:r>
            <a:endParaRPr lang="en" sz="1600" dirty="0">
              <a:latin typeface="Calibri"/>
              <a:ea typeface="Comfortaa"/>
              <a:cs typeface="Comfortaa"/>
            </a:endParaRPr>
          </a:p>
          <a:p>
            <a:pPr marL="0" indent="0">
              <a:spcBef>
                <a:spcPts val="1067"/>
              </a:spcBef>
              <a:buNone/>
            </a:pPr>
            <a:endParaRPr lang="en" sz="1050" b="1">
              <a:latin typeface="Comfortaa"/>
            </a:endParaRPr>
          </a:p>
          <a:p>
            <a:pPr marL="0" indent="0">
              <a:spcBef>
                <a:spcPts val="1067"/>
              </a:spcBef>
              <a:spcAft>
                <a:spcPts val="1067"/>
              </a:spcAft>
              <a:buNone/>
            </a:pPr>
            <a:endParaRPr lang="en-US" sz="1867"/>
          </a:p>
        </p:txBody>
      </p:sp>
      <p:grpSp>
        <p:nvGrpSpPr>
          <p:cNvPr id="68" name="Google Shape;68;p13"/>
          <p:cNvGrpSpPr/>
          <p:nvPr/>
        </p:nvGrpSpPr>
        <p:grpSpPr>
          <a:xfrm>
            <a:off x="4141405" y="707175"/>
            <a:ext cx="3728217" cy="2827005"/>
            <a:chOff x="3230400" y="1568589"/>
            <a:chExt cx="2683200" cy="3086700"/>
          </a:xfrm>
        </p:grpSpPr>
        <p:sp>
          <p:nvSpPr>
            <p:cNvPr id="69" name="Google Shape;69;p13"/>
            <p:cNvSpPr/>
            <p:nvPr/>
          </p:nvSpPr>
          <p:spPr>
            <a:xfrm>
              <a:off x="3230400" y="1568589"/>
              <a:ext cx="2683200" cy="3086700"/>
            </a:xfrm>
            <a:prstGeom prst="rect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endParaRPr lang="en-US" sz="1100"/>
            </a:p>
            <a:p>
              <a:r>
                <a:rPr lang="en-US" sz="1100" dirty="0"/>
                <a:t>Students will find the area of shapes by counting unit squares and using </a:t>
              </a:r>
              <a:r>
                <a:rPr lang="en-US" sz="1100" dirty="0" err="1"/>
                <a:t>muliplication</a:t>
              </a:r>
              <a:r>
                <a:rPr lang="en-US" sz="1100" dirty="0"/>
                <a:t>. </a:t>
              </a:r>
            </a:p>
            <a:p>
              <a:endParaRPr lang="en-US" sz="1100" dirty="0"/>
            </a:p>
            <a:p>
              <a:endParaRPr lang="en-US" sz="1100" dirty="0"/>
            </a:p>
            <a:p>
              <a:endParaRPr lang="en-US" sz="1100"/>
            </a:p>
            <a:p>
              <a:endParaRPr lang="en-US" sz="1100"/>
            </a:p>
            <a:p>
              <a:r>
                <a:rPr lang="en-US" sz="1100" dirty="0"/>
                <a:t>  </a:t>
              </a:r>
            </a:p>
          </p:txBody>
        </p:sp>
        <p:sp>
          <p:nvSpPr>
            <p:cNvPr id="70" name="Google Shape;70;p13"/>
            <p:cNvSpPr txBox="1"/>
            <p:nvPr/>
          </p:nvSpPr>
          <p:spPr>
            <a:xfrm>
              <a:off x="3230400" y="1568600"/>
              <a:ext cx="2683200" cy="411900"/>
            </a:xfrm>
            <a:prstGeom prst="rect">
              <a:avLst/>
            </a:prstGeom>
            <a:solidFill>
              <a:srgbClr val="FF9900"/>
            </a:solidFill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9"/>
            </a:p>
          </p:txBody>
        </p:sp>
      </p:grpSp>
      <p:sp>
        <p:nvSpPr>
          <p:cNvPr id="71" name="Google Shape;71;p13"/>
          <p:cNvSpPr txBox="1">
            <a:spLocks noGrp="1"/>
          </p:cNvSpPr>
          <p:nvPr>
            <p:ph type="body" idx="4294967295"/>
          </p:nvPr>
        </p:nvSpPr>
        <p:spPr>
          <a:xfrm>
            <a:off x="4281287" y="608367"/>
            <a:ext cx="3451600" cy="377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redoka One"/>
                <a:ea typeface="Fredoka One"/>
                <a:cs typeface="Fredoka One"/>
                <a:sym typeface="Fredoka One"/>
              </a:rPr>
              <a:t>MATH</a:t>
            </a:r>
            <a:endParaRPr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72" name="Google Shape;72;p13"/>
          <p:cNvSpPr txBox="1">
            <a:spLocks noGrp="1"/>
          </p:cNvSpPr>
          <p:nvPr>
            <p:ph type="body" idx="4294967295"/>
          </p:nvPr>
        </p:nvSpPr>
        <p:spPr>
          <a:xfrm>
            <a:off x="4130010" y="997145"/>
            <a:ext cx="3877066" cy="243185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r>
              <a:rPr lang="en-US" sz="1850" b="1" dirty="0"/>
              <a:t>Topic 6 </a:t>
            </a:r>
            <a:r>
              <a:rPr lang="en-US" sz="1850" b="1" dirty="0" err="1"/>
              <a:t>cont</a:t>
            </a:r>
            <a:r>
              <a:rPr lang="en-US" sz="1850" b="1" dirty="0"/>
              <a:t>- Understanding Area </a:t>
            </a:r>
            <a:endParaRPr lang="en-US" dirty="0"/>
          </a:p>
          <a:p>
            <a:pPr marL="0" indent="0">
              <a:buNone/>
            </a:pPr>
            <a:endParaRPr lang="en-US" sz="1850" b="1" dirty="0"/>
          </a:p>
        </p:txBody>
      </p:sp>
      <p:grpSp>
        <p:nvGrpSpPr>
          <p:cNvPr id="73" name="Google Shape;73;p13"/>
          <p:cNvGrpSpPr/>
          <p:nvPr/>
        </p:nvGrpSpPr>
        <p:grpSpPr>
          <a:xfrm>
            <a:off x="8021594" y="707175"/>
            <a:ext cx="3731343" cy="2827005"/>
            <a:chOff x="6022975" y="1568589"/>
            <a:chExt cx="2685450" cy="3086700"/>
          </a:xfrm>
        </p:grpSpPr>
        <p:sp>
          <p:nvSpPr>
            <p:cNvPr id="74" name="Google Shape;74;p13"/>
            <p:cNvSpPr/>
            <p:nvPr/>
          </p:nvSpPr>
          <p:spPr>
            <a:xfrm>
              <a:off x="6022975" y="1568589"/>
              <a:ext cx="2683200" cy="3086700"/>
            </a:xfrm>
            <a:prstGeom prst="rect">
              <a:avLst/>
            </a:prstGeom>
            <a:noFill/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9"/>
            </a:p>
          </p:txBody>
        </p:sp>
        <p:sp>
          <p:nvSpPr>
            <p:cNvPr id="75" name="Google Shape;75;p13"/>
            <p:cNvSpPr txBox="1"/>
            <p:nvPr/>
          </p:nvSpPr>
          <p:spPr>
            <a:xfrm>
              <a:off x="6025225" y="1568600"/>
              <a:ext cx="2683200" cy="411900"/>
            </a:xfrm>
            <a:prstGeom prst="rect">
              <a:avLst/>
            </a:prstGeom>
            <a:solidFill>
              <a:srgbClr val="6AA84F"/>
            </a:solidFill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9"/>
            </a:p>
          </p:txBody>
        </p:sp>
      </p:grpSp>
      <p:sp>
        <p:nvSpPr>
          <p:cNvPr id="76" name="Google Shape;76;p13"/>
          <p:cNvSpPr txBox="1">
            <a:spLocks noGrp="1"/>
          </p:cNvSpPr>
          <p:nvPr>
            <p:ph type="body" idx="4294967295"/>
          </p:nvPr>
        </p:nvSpPr>
        <p:spPr>
          <a:xfrm>
            <a:off x="8138693" y="608367"/>
            <a:ext cx="3451600" cy="377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67">
                <a:latin typeface="Fredoka One"/>
                <a:ea typeface="Fredoka One"/>
                <a:cs typeface="Fredoka One"/>
                <a:sym typeface="Fredoka One"/>
              </a:rPr>
              <a:t>SCIENCE/SOCIAL STUDIES</a:t>
            </a:r>
            <a:endParaRPr sz="1867"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77" name="Google Shape;77;p13"/>
          <p:cNvSpPr txBox="1">
            <a:spLocks noGrp="1"/>
          </p:cNvSpPr>
          <p:nvPr>
            <p:ph type="body" idx="4294967295"/>
          </p:nvPr>
        </p:nvSpPr>
        <p:spPr>
          <a:xfrm>
            <a:off x="8018465" y="1024015"/>
            <a:ext cx="3571828" cy="2348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r>
              <a:rPr lang="en" sz="1300" b="1" dirty="0">
                <a:latin typeface="Comfortaa"/>
                <a:ea typeface="Comfortaa"/>
                <a:cs typeface="Comfortaa"/>
                <a:sym typeface="Comfortaa"/>
              </a:rPr>
              <a:t>Sci: </a:t>
            </a:r>
            <a:r>
              <a:rPr lang="en" sz="1300" b="1" dirty="0">
                <a:ea typeface="Comfortaa"/>
                <a:sym typeface="Comfortaa"/>
              </a:rPr>
              <a:t>3.ESS1.1 </a:t>
            </a:r>
            <a:r>
              <a:rPr lang="en" sz="1300" dirty="0">
                <a:ea typeface="Comfortaa"/>
                <a:sym typeface="Comfortaa"/>
              </a:rPr>
              <a:t> </a:t>
            </a:r>
            <a:r>
              <a:rPr lang="en" sz="1100" dirty="0">
                <a:solidFill>
                  <a:srgbClr val="212529"/>
                </a:solidFill>
                <a:ea typeface="Comfortaa"/>
                <a:sym typeface="Comfortaa"/>
              </a:rPr>
              <a:t>Develop a model to describe the cycling of water through Earth’s spheres driven by energy from the sun.</a:t>
            </a:r>
            <a:endParaRPr lang="en" sz="1100" b="1" dirty="0">
              <a:solidFill>
                <a:srgbClr val="212529"/>
              </a:solidFill>
              <a:latin typeface="Aptos"/>
              <a:ea typeface="Comfortaa"/>
            </a:endParaRPr>
          </a:p>
          <a:p>
            <a:pPr marL="0" indent="0">
              <a:buNone/>
            </a:pPr>
            <a:r>
              <a:rPr lang="en" sz="1300" b="1" dirty="0">
                <a:latin typeface="Comfortaa"/>
                <a:ea typeface="Comfortaa"/>
              </a:rPr>
              <a:t>Assessment 12/4</a:t>
            </a:r>
          </a:p>
          <a:p>
            <a:pPr marL="0" indent="0">
              <a:buNone/>
            </a:pPr>
            <a:endParaRPr lang="en-US" sz="1300" dirty="0">
              <a:ea typeface="Comfortaa"/>
              <a:sym typeface="Comfortaa"/>
            </a:endParaRPr>
          </a:p>
          <a:p>
            <a:pPr marL="0" indent="0">
              <a:buNone/>
            </a:pPr>
            <a:r>
              <a:rPr lang="en" sz="1600" b="1" dirty="0">
                <a:latin typeface="Comfortaa"/>
                <a:ea typeface="Comfortaa"/>
                <a:cs typeface="Comfortaa"/>
                <a:sym typeface="Comfortaa"/>
              </a:rPr>
              <a:t>SS:  </a:t>
            </a:r>
            <a:r>
              <a:rPr lang="en" sz="1600" dirty="0"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en-US" sz="1600" dirty="0">
                <a:latin typeface="Comfortaa"/>
                <a:ea typeface="Comfortaa"/>
                <a:cs typeface="Comfortaa"/>
                <a:sym typeface="Comfortaa"/>
              </a:rPr>
              <a:t>Identify and locate the major cities and</a:t>
            </a:r>
            <a:r>
              <a:rPr lang="en-US" sz="1600" dirty="0">
                <a:latin typeface="Comfortaa"/>
                <a:ea typeface="Comfortaa"/>
                <a:cs typeface="Comfortaa"/>
              </a:rPr>
              <a:t> physical features in Tennessee. </a:t>
            </a:r>
            <a:r>
              <a:rPr lang="en" sz="1600" dirty="0">
                <a:latin typeface="Comfortaa"/>
                <a:ea typeface="Comfortaa"/>
                <a:cs typeface="Comfortaa"/>
              </a:rPr>
              <a:t> </a:t>
            </a:r>
          </a:p>
          <a:p>
            <a:pPr marL="0" indent="0">
              <a:buNone/>
            </a:pPr>
            <a:endParaRPr lang="en" sz="1600" b="1" dirty="0">
              <a:latin typeface="Comfortaa"/>
              <a:ea typeface="Comfortaa"/>
              <a:cs typeface="Comfortaa"/>
            </a:endParaRPr>
          </a:p>
        </p:txBody>
      </p:sp>
      <p:sp>
        <p:nvSpPr>
          <p:cNvPr id="78" name="Google Shape;78;p13"/>
          <p:cNvSpPr txBox="1"/>
          <p:nvPr/>
        </p:nvSpPr>
        <p:spPr>
          <a:xfrm>
            <a:off x="372333" y="3747267"/>
            <a:ext cx="5116400" cy="3026800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sz="2450" dirty="0">
                <a:latin typeface="Fredoka One"/>
                <a:ea typeface="Fredoka One"/>
                <a:cs typeface="Fredoka One"/>
                <a:sym typeface="Fredoka One"/>
              </a:rPr>
              <a:t>December UPCOMING EVENTS:</a:t>
            </a:r>
            <a:endParaRPr sz="2450" dirty="0">
              <a:latin typeface="Fredoka One"/>
              <a:ea typeface="Fredoka One"/>
              <a:cs typeface="Fredoka One"/>
              <a:sym typeface="Fredoka One"/>
            </a:endParaRPr>
          </a:p>
          <a:p>
            <a:pPr marL="186055">
              <a:buSzPts val="1400"/>
            </a:pPr>
            <a:r>
              <a:rPr lang="en" sz="1400" dirty="0">
                <a:solidFill>
                  <a:schemeClr val="tx1"/>
                </a:solidFill>
                <a:latin typeface="Fredoka One"/>
                <a:ea typeface="Fredoka One"/>
                <a:cs typeface="Fredoka One"/>
              </a:rPr>
              <a:t> 5th – TLW Ch. 5-7 Vocab</a:t>
            </a:r>
          </a:p>
          <a:p>
            <a:pPr marL="186055">
              <a:buSzPts val="1400"/>
            </a:pPr>
            <a:r>
              <a:rPr lang="en" sz="1400" dirty="0">
                <a:solidFill>
                  <a:schemeClr val="tx1"/>
                </a:solidFill>
                <a:latin typeface="Fredoka One"/>
                <a:ea typeface="Fredoka One"/>
                <a:cs typeface="Fredoka One"/>
              </a:rPr>
              <a:t>8-12th – CFA#2 (Math, ELA, and Science)</a:t>
            </a:r>
          </a:p>
          <a:p>
            <a:pPr marL="186055">
              <a:buSzPts val="1400"/>
            </a:pPr>
            <a:r>
              <a:rPr lang="en" sz="1400" dirty="0">
                <a:solidFill>
                  <a:schemeClr val="tx1"/>
                </a:solidFill>
                <a:latin typeface="Fredoka One"/>
                <a:ea typeface="Fredoka One"/>
                <a:cs typeface="Fredoka One"/>
              </a:rPr>
              <a:t>12th – Spelling Bee</a:t>
            </a:r>
          </a:p>
          <a:p>
            <a:pPr marL="186055">
              <a:buSzPts val="1400"/>
            </a:pPr>
            <a:r>
              <a:rPr lang="en" sz="1400" dirty="0">
                <a:solidFill>
                  <a:schemeClr val="tx1"/>
                </a:solidFill>
                <a:latin typeface="Fredoka One"/>
                <a:ea typeface="Fredoka One"/>
                <a:cs typeface="Fredoka One"/>
              </a:rPr>
              <a:t>15-19th – Holiday Spirit Week</a:t>
            </a:r>
          </a:p>
          <a:p>
            <a:pPr marL="186055">
              <a:buSzPts val="1400"/>
            </a:pPr>
            <a:r>
              <a:rPr lang="en" sz="1400" dirty="0">
                <a:solidFill>
                  <a:schemeClr val="tx1"/>
                </a:solidFill>
                <a:latin typeface="Fredoka One"/>
                <a:ea typeface="Fredoka One"/>
                <a:cs typeface="Fredoka One"/>
              </a:rPr>
              <a:t>20th – Holiday Break Begins</a:t>
            </a:r>
          </a:p>
          <a:p>
            <a:endParaRPr lang="en-US" sz="2489" dirty="0">
              <a:latin typeface="Fredoka One"/>
              <a:ea typeface="Fredoka One"/>
              <a:cs typeface="Fredoka One"/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5922133" y="4232567"/>
            <a:ext cx="5830800" cy="2486400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50" b="1">
                <a:latin typeface="Fredoka One"/>
                <a:ea typeface="Fredoka One"/>
                <a:cs typeface="Fredoka One"/>
                <a:sym typeface="Fredoka One"/>
              </a:rPr>
              <a:t>REMINDERS:</a:t>
            </a:r>
            <a:endParaRPr sz="2450" b="1">
              <a:latin typeface="Fredoka One"/>
              <a:ea typeface="Fredoka One"/>
              <a:cs typeface="Fredoka One"/>
              <a:sym typeface="Fredoka One"/>
            </a:endParaRPr>
          </a:p>
          <a:p>
            <a:endParaRPr lang="en" sz="1450" b="1">
              <a:latin typeface="Comfortaa"/>
              <a:ea typeface="Comfortaa"/>
              <a:cs typeface="Comfortaa"/>
            </a:endParaRPr>
          </a:p>
          <a:p>
            <a:r>
              <a:rPr lang="en" sz="1450" b="1">
                <a:latin typeface="Comfortaa"/>
                <a:ea typeface="Comfortaa"/>
                <a:cs typeface="Comfortaa"/>
              </a:rPr>
              <a:t>Homework will be given on Monday &amp; is due on Friday.</a:t>
            </a:r>
          </a:p>
          <a:p>
            <a:r>
              <a:rPr lang="en" sz="1450" b="1">
                <a:latin typeface="Comfortaa"/>
                <a:ea typeface="Comfortaa"/>
                <a:cs typeface="Comfortaa"/>
              </a:rPr>
              <a:t>Spelling Test every Friday </a:t>
            </a:r>
          </a:p>
          <a:p>
            <a:endParaRPr lang="en" sz="1467" b="1">
              <a:latin typeface="Comfortaa"/>
              <a:ea typeface="Comfortaa"/>
              <a:cs typeface="Comfortaa"/>
            </a:endParaRPr>
          </a:p>
          <a:p>
            <a:r>
              <a:rPr lang="en" sz="1450" b="1">
                <a:latin typeface="Comfortaa"/>
                <a:ea typeface="Comfortaa"/>
                <a:cs typeface="Comfortaa"/>
              </a:rPr>
              <a:t>Please check Wednesday folders, sign and return the following day!</a:t>
            </a:r>
          </a:p>
          <a:p>
            <a:r>
              <a:rPr lang="en" sz="1300" b="1">
                <a:latin typeface="Comfortaa"/>
                <a:ea typeface="Comfortaa"/>
                <a:cs typeface="Comfortaa"/>
                <a:sym typeface="Comfortaa"/>
              </a:rPr>
              <a:t>THANKS! – Ms. Smith, Mrs. Jones, and Mr. Colley</a:t>
            </a:r>
            <a:endParaRPr sz="1300" b="1">
              <a:latin typeface="Comfortaa"/>
              <a:ea typeface="Comfortaa"/>
              <a:cs typeface="Comfortaa"/>
            </a:endParaRPr>
          </a:p>
        </p:txBody>
      </p:sp>
      <p:pic>
        <p:nvPicPr>
          <p:cNvPr id="81" name="Google Shape;8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4259" y="5475836"/>
            <a:ext cx="4927567" cy="1155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480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</Words>
  <Application>Microsoft Office PowerPoint</Application>
  <PresentationFormat>Widescreen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Comfortaa</vt:lpstr>
      <vt:lpstr>Fredoka One</vt:lpstr>
      <vt:lpstr>Gloria Hallelujah</vt:lpstr>
      <vt:lpstr>Office Theme</vt:lpstr>
      <vt:lpstr>WEEK OF: December 1, 2025 ( B Week)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ANDREW  COLLEY</dc:creator>
  <cp:lastModifiedBy>ANDREW  COLLEY</cp:lastModifiedBy>
  <cp:revision>1</cp:revision>
  <dcterms:created xsi:type="dcterms:W3CDTF">2025-12-01T13:57:13Z</dcterms:created>
  <dcterms:modified xsi:type="dcterms:W3CDTF">2025-12-01T13:57:54Z</dcterms:modified>
</cp:coreProperties>
</file>